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  <p:sldId id="257" r:id="rId4"/>
    <p:sldId id="258" r:id="rId5"/>
    <p:sldId id="259" r:id="rId6"/>
    <p:sldId id="260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85" autoAdjust="0"/>
    <p:restoredTop sz="94660"/>
  </p:normalViewPr>
  <p:slideViewPr>
    <p:cSldViewPr snapToGrid="0">
      <p:cViewPr varScale="1">
        <p:scale>
          <a:sx n="82" d="100"/>
          <a:sy n="82" d="100"/>
        </p:scale>
        <p:origin x="216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B93007-B499-4E34-AD5E-7B19E91B70B7}" type="datetimeFigureOut">
              <a:rPr lang="en-US" smtClean="0"/>
              <a:t>11/17/2020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E0321D-FD1B-4A11-8142-5BC9C6DFB9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20374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B93007-B499-4E34-AD5E-7B19E91B70B7}" type="datetimeFigureOut">
              <a:rPr lang="en-US" smtClean="0"/>
              <a:t>11/17/2020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E0321D-FD1B-4A11-8142-5BC9C6DFB9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25276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B93007-B499-4E34-AD5E-7B19E91B70B7}" type="datetimeFigureOut">
              <a:rPr lang="en-US" smtClean="0"/>
              <a:t>11/17/2020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E0321D-FD1B-4A11-8142-5BC9C6DFB9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98789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B93007-B499-4E34-AD5E-7B19E91B70B7}" type="datetimeFigureOut">
              <a:rPr lang="en-US" smtClean="0"/>
              <a:t>11/17/2020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E0321D-FD1B-4A11-8142-5BC9C6DFB9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02982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B93007-B499-4E34-AD5E-7B19E91B70B7}" type="datetimeFigureOut">
              <a:rPr lang="en-US" smtClean="0"/>
              <a:t>11/17/2020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E0321D-FD1B-4A11-8142-5BC9C6DFB9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99504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B93007-B499-4E34-AD5E-7B19E91B70B7}" type="datetimeFigureOut">
              <a:rPr lang="en-US" smtClean="0"/>
              <a:t>11/17/2020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E0321D-FD1B-4A11-8142-5BC9C6DFB9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83905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B93007-B499-4E34-AD5E-7B19E91B70B7}" type="datetimeFigureOut">
              <a:rPr lang="en-US" smtClean="0"/>
              <a:t>11/17/2020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E0321D-FD1B-4A11-8142-5BC9C6DFB9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75405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B93007-B499-4E34-AD5E-7B19E91B70B7}" type="datetimeFigureOut">
              <a:rPr lang="en-US" smtClean="0"/>
              <a:t>11/17/2020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E0321D-FD1B-4A11-8142-5BC9C6DFB9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03755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B93007-B499-4E34-AD5E-7B19E91B70B7}" type="datetimeFigureOut">
              <a:rPr lang="en-US" smtClean="0"/>
              <a:t>11/17/2020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E0321D-FD1B-4A11-8142-5BC9C6DFB9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51663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B93007-B499-4E34-AD5E-7B19E91B70B7}" type="datetimeFigureOut">
              <a:rPr lang="en-US" smtClean="0"/>
              <a:t>11/17/2020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E0321D-FD1B-4A11-8142-5BC9C6DFB9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86438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B93007-B499-4E34-AD5E-7B19E91B70B7}" type="datetimeFigureOut">
              <a:rPr lang="en-US" smtClean="0"/>
              <a:t>11/17/2020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E0321D-FD1B-4A11-8142-5BC9C6DFB9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30678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B93007-B499-4E34-AD5E-7B19E91B70B7}" type="datetimeFigureOut">
              <a:rPr lang="en-US" smtClean="0"/>
              <a:t>11/17/2020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E0321D-FD1B-4A11-8142-5BC9C6DFB9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00381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latin typeface="Arial Black" panose="020B0A04020102020204" pitchFamily="34" charset="0"/>
              </a:rPr>
              <a:t>THE CONTROVERSY SURROUNDING CERTAIN CASES</a:t>
            </a:r>
            <a:endParaRPr lang="en-US" dirty="0">
              <a:latin typeface="Arial Black" panose="020B0A040201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>IN WHICH THE POLICE USE DEADLY FORCE </a:t>
            </a:r>
          </a:p>
          <a:p>
            <a:r>
              <a:rPr lang="en-US" sz="2800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>UNDER QUESTIONABLE CIRCUMSTANCES</a:t>
            </a:r>
            <a:endParaRPr lang="en-US" sz="2800" dirty="0">
              <a:solidFill>
                <a:srgbClr val="FF0000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840026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1327326"/>
          </a:xfrm>
        </p:spPr>
        <p:txBody>
          <a:bodyPr>
            <a:normAutofit/>
          </a:bodyPr>
          <a:lstStyle/>
          <a:p>
            <a:r>
              <a:rPr lang="en-US" sz="4000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>What Kinds of Cases Become Highly Controversial?</a:t>
            </a:r>
            <a:endParaRPr lang="en-US" sz="4000" dirty="0">
              <a:solidFill>
                <a:srgbClr val="FF0000"/>
              </a:solidFill>
              <a:latin typeface="Arial Black" panose="020B0A040201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2923822"/>
            <a:ext cx="9144000" cy="2333978"/>
          </a:xfrm>
        </p:spPr>
        <p:txBody>
          <a:bodyPr>
            <a:normAutofit fontScale="25000" lnSpcReduction="20000"/>
          </a:bodyPr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9800" b="1" dirty="0" smtClean="0">
                <a:latin typeface="Arial Black" panose="020B0A04020102020204" pitchFamily="34" charset="0"/>
              </a:rPr>
              <a:t>The individual who was killed was unarmed.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9800" b="1" dirty="0" smtClean="0">
                <a:latin typeface="Arial Black" panose="020B0A04020102020204" pitchFamily="34" charset="0"/>
              </a:rPr>
              <a:t>It appears to the public that </a:t>
            </a:r>
          </a:p>
          <a:p>
            <a:pPr algn="l"/>
            <a:r>
              <a:rPr lang="en-US" sz="9800" b="1" dirty="0" smtClean="0">
                <a:latin typeface="Arial Black" panose="020B0A04020102020204" pitchFamily="34" charset="0"/>
              </a:rPr>
              <a:t>   the use of deadly force was an over-reaction </a:t>
            </a:r>
          </a:p>
          <a:p>
            <a:pPr algn="l"/>
            <a:r>
              <a:rPr lang="en-US" sz="9800" b="1" dirty="0" smtClean="0">
                <a:latin typeface="Arial Black" panose="020B0A04020102020204" pitchFamily="34" charset="0"/>
              </a:rPr>
              <a:t>   or could have been avoided.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9800" b="1" dirty="0" smtClean="0">
                <a:latin typeface="Arial Black" panose="020B0A04020102020204" pitchFamily="34" charset="0"/>
              </a:rPr>
              <a:t>The deceased person was Black or Hispanic, </a:t>
            </a:r>
          </a:p>
          <a:p>
            <a:pPr algn="l"/>
            <a:r>
              <a:rPr lang="en-US" sz="9800" b="1" dirty="0">
                <a:latin typeface="Arial Black" panose="020B0A04020102020204" pitchFamily="34" charset="0"/>
              </a:rPr>
              <a:t> </a:t>
            </a:r>
            <a:r>
              <a:rPr lang="en-US" sz="9800" b="1" dirty="0" smtClean="0">
                <a:latin typeface="Arial Black" panose="020B0A04020102020204" pitchFamily="34" charset="0"/>
              </a:rPr>
              <a:t>  and the officer </a:t>
            </a:r>
            <a:r>
              <a:rPr lang="en-US" sz="9800" b="1" dirty="0">
                <a:latin typeface="Arial Black" panose="020B0A04020102020204" pitchFamily="34" charset="0"/>
              </a:rPr>
              <a:t>i</a:t>
            </a:r>
            <a:r>
              <a:rPr lang="en-US" sz="9800" b="1" dirty="0" smtClean="0">
                <a:latin typeface="Arial Black" panose="020B0A04020102020204" pitchFamily="34" charset="0"/>
              </a:rPr>
              <a:t>s white.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46545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>
            <a:normAutofit/>
          </a:bodyPr>
          <a:lstStyle/>
          <a:p>
            <a:r>
              <a:rPr lang="en-US" sz="2800" dirty="0" smtClean="0">
                <a:latin typeface="Arial Black" panose="020B0A04020102020204" pitchFamily="34" charset="0"/>
              </a:rPr>
              <a:t>USUALLY, THE RESPONSES ARE PREDICTABLE</a:t>
            </a:r>
            <a:endParaRPr lang="en-US" sz="2800" dirty="0">
              <a:latin typeface="Arial Black" panose="020B0A040201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325563"/>
            <a:ext cx="10515600" cy="435133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4000" b="1" i="1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>After a controversial killing, </a:t>
            </a:r>
          </a:p>
          <a:p>
            <a:pPr marL="0" indent="0">
              <a:buNone/>
            </a:pPr>
            <a:r>
              <a:rPr lang="en-US" sz="4000" b="1" i="1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>these five groups weigh in:</a:t>
            </a:r>
            <a:endParaRPr lang="en-US" sz="4000" b="1" i="1" dirty="0">
              <a:solidFill>
                <a:srgbClr val="FF0000"/>
              </a:solidFill>
              <a:latin typeface="Arial Black" panose="020B0A04020102020204" pitchFamily="34" charset="0"/>
            </a:endParaRPr>
          </a:p>
          <a:p>
            <a:r>
              <a:rPr lang="en-US" sz="4000" b="1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>The police officers’ “union”</a:t>
            </a:r>
          </a:p>
          <a:p>
            <a:r>
              <a:rPr lang="en-US" sz="4000" b="1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>The police department’s leadership</a:t>
            </a:r>
          </a:p>
          <a:p>
            <a:r>
              <a:rPr lang="en-US" sz="4000" b="1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>Minority officers’ associations</a:t>
            </a:r>
          </a:p>
          <a:p>
            <a:r>
              <a:rPr lang="en-US" sz="4000" b="1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>Civil Rights groups</a:t>
            </a:r>
          </a:p>
          <a:p>
            <a:r>
              <a:rPr lang="en-US" sz="4000" b="1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>Civil Liberties groups</a:t>
            </a:r>
            <a:endParaRPr lang="en-US" sz="4000" b="1" dirty="0">
              <a:solidFill>
                <a:srgbClr val="FF0000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413461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88533" y="321734"/>
            <a:ext cx="9144000" cy="2387600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>The Uniformed </a:t>
            </a:r>
            <a:br>
              <a:rPr lang="en-US" dirty="0" smtClean="0">
                <a:solidFill>
                  <a:srgbClr val="FF0000"/>
                </a:solidFill>
                <a:latin typeface="Arial Black" panose="020B0A04020102020204" pitchFamily="34" charset="0"/>
              </a:rPr>
            </a:br>
            <a:r>
              <a:rPr lang="en-US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>Police Officers’ “Union”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2200" b="1" dirty="0" smtClean="0">
                <a:solidFill>
                  <a:srgbClr val="FF0000"/>
                </a:solidFill>
                <a:latin typeface="Arial Black" panose="020B0A04020102020204" pitchFamily="34" charset="0"/>
                <a:ea typeface="+mn-ea"/>
                <a:cs typeface="+mn-cs"/>
              </a:rPr>
              <a:t>in </a:t>
            </a:r>
            <a:r>
              <a:rPr lang="en-US" sz="2200" b="1" dirty="0">
                <a:solidFill>
                  <a:srgbClr val="FF0000"/>
                </a:solidFill>
                <a:latin typeface="Arial Black" panose="020B0A04020102020204" pitchFamily="34" charset="0"/>
                <a:ea typeface="+mn-ea"/>
                <a:cs typeface="+mn-cs"/>
              </a:rPr>
              <a:t>NYC, the Police Benevolent Association (PBA</a:t>
            </a:r>
            <a:r>
              <a:rPr lang="en-US" sz="2200" b="1" dirty="0" smtClean="0">
                <a:solidFill>
                  <a:srgbClr val="FF0000"/>
                </a:solidFill>
                <a:latin typeface="Arial Black" panose="020B0A04020102020204" pitchFamily="34" charset="0"/>
                <a:ea typeface="+mn-ea"/>
                <a:cs typeface="+mn-cs"/>
              </a:rPr>
              <a:t>)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2968978"/>
            <a:ext cx="9144000" cy="2288822"/>
          </a:xfrm>
        </p:spPr>
        <p:txBody>
          <a:bodyPr>
            <a:normAutofit fontScale="25000" lnSpcReduction="20000"/>
          </a:bodyPr>
          <a:lstStyle/>
          <a:p>
            <a:pPr algn="l"/>
            <a:r>
              <a:rPr lang="en-US" sz="8000" b="1" dirty="0" smtClean="0">
                <a:latin typeface="Arial Black" panose="020B0A04020102020204" pitchFamily="34" charset="0"/>
              </a:rPr>
              <a:t>The union for patrol officers claims to be the voice of the rank and file, and almost always defends the officer’s actions: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8000" b="1" dirty="0" smtClean="0">
                <a:latin typeface="Arial Black" panose="020B0A04020102020204" pitchFamily="34" charset="0"/>
              </a:rPr>
              <a:t>Outsiders have no idea what it is like to be an officer, facing grave threats everyday, and therefore should not criticize the officer’s actions.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8000" b="1" dirty="0" smtClean="0">
                <a:latin typeface="Arial Black" panose="020B0A04020102020204" pitchFamily="34" charset="0"/>
              </a:rPr>
              <a:t>The officer did nothing wrong. He followed approved procedures and did as he was trained to do.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8000" b="1" dirty="0" smtClean="0">
                <a:latin typeface="Arial Black" panose="020B0A04020102020204" pitchFamily="34" charset="0"/>
              </a:rPr>
              <a:t>He should not be punished in any way: not demoted, not fired, not prosecuted.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8000" b="1" dirty="0" smtClean="0">
                <a:latin typeface="Arial Black" panose="020B0A04020102020204" pitchFamily="34" charset="0"/>
              </a:rPr>
              <a:t>The killing was an unfortunate, tragic incident, but legally was a “justifiable homicide” because the officer had a reasonable basis to fear death or serious bodily injury.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7520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966081"/>
          </a:xfrm>
        </p:spPr>
        <p:txBody>
          <a:bodyPr>
            <a:normAutofit fontScale="90000"/>
          </a:bodyPr>
          <a:lstStyle/>
          <a:p>
            <a:pPr lvl="0">
              <a:spcBef>
                <a:spcPts val="1000"/>
              </a:spcBef>
            </a:pPr>
            <a:r>
              <a:rPr lang="en-US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/>
            </a:r>
            <a:br>
              <a:rPr lang="en-US" dirty="0" smtClean="0">
                <a:solidFill>
                  <a:srgbClr val="FF0000"/>
                </a:solidFill>
                <a:latin typeface="Arial Black" panose="020B0A04020102020204" pitchFamily="34" charset="0"/>
              </a:rPr>
            </a:br>
            <a:r>
              <a:rPr lang="en-US" dirty="0">
                <a:solidFill>
                  <a:srgbClr val="FF0000"/>
                </a:solidFill>
                <a:latin typeface="Arial Black" panose="020B0A04020102020204" pitchFamily="34" charset="0"/>
              </a:rPr>
              <a:t/>
            </a:r>
            <a:br>
              <a:rPr lang="en-US" dirty="0">
                <a:solidFill>
                  <a:srgbClr val="FF0000"/>
                </a:solidFill>
                <a:latin typeface="Arial Black" panose="020B0A04020102020204" pitchFamily="34" charset="0"/>
              </a:rPr>
            </a:br>
            <a:r>
              <a:rPr lang="en-US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/>
            </a:r>
            <a:br>
              <a:rPr lang="en-US" dirty="0" smtClean="0">
                <a:solidFill>
                  <a:srgbClr val="FF0000"/>
                </a:solidFill>
                <a:latin typeface="Arial Black" panose="020B0A04020102020204" pitchFamily="34" charset="0"/>
              </a:rPr>
            </a:br>
            <a:r>
              <a:rPr lang="en-US" sz="1400" dirty="0">
                <a:solidFill>
                  <a:prstClr val="black"/>
                </a:solidFill>
                <a:latin typeface="Arial Black" panose="020B0A04020102020204" pitchFamily="34" charset="0"/>
                <a:ea typeface="+mn-ea"/>
                <a:cs typeface="+mn-cs"/>
              </a:rPr>
              <a:t/>
            </a:r>
            <a:br>
              <a:rPr lang="en-US" sz="1400" dirty="0">
                <a:solidFill>
                  <a:prstClr val="black"/>
                </a:solidFill>
                <a:latin typeface="Arial Black" panose="020B0A04020102020204" pitchFamily="34" charset="0"/>
                <a:ea typeface="+mn-ea"/>
                <a:cs typeface="+mn-cs"/>
              </a:rPr>
            </a:br>
            <a:r>
              <a:rPr lang="en-US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>The Leadership Of The Police Department</a:t>
            </a:r>
            <a:br>
              <a:rPr lang="en-US" dirty="0" smtClean="0">
                <a:solidFill>
                  <a:srgbClr val="FF0000"/>
                </a:solidFill>
                <a:latin typeface="Arial Black" panose="020B0A04020102020204" pitchFamily="34" charset="0"/>
              </a:rPr>
            </a:br>
            <a:r>
              <a:rPr lang="en-US" sz="2200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>The Commissioner, Police Chief, or Superintendent</a:t>
            </a:r>
            <a:endParaRPr lang="en-US" sz="2200" dirty="0">
              <a:solidFill>
                <a:srgbClr val="FF0000"/>
              </a:solidFill>
              <a:latin typeface="Arial Black" panose="020B0A040201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88534" y="2348972"/>
            <a:ext cx="9144000" cy="1655762"/>
          </a:xfrm>
        </p:spPr>
        <p:txBody>
          <a:bodyPr>
            <a:noAutofit/>
          </a:bodyPr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800" dirty="0" smtClean="0">
                <a:latin typeface="Arial Black" panose="020B0A04020102020204" pitchFamily="34" charset="0"/>
              </a:rPr>
              <a:t>The “brass” argues that it is on top of the situation.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800" dirty="0" smtClean="0">
                <a:latin typeface="Arial Black" panose="020B0A04020102020204" pitchFamily="34" charset="0"/>
              </a:rPr>
              <a:t>They know what to do to avoid problems and controversies in the future.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800" dirty="0" smtClean="0">
                <a:latin typeface="Arial Black" panose="020B0A04020102020204" pitchFamily="34" charset="0"/>
              </a:rPr>
              <a:t>They will investigate the incident, and might discipline the officer.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800" dirty="0" smtClean="0">
                <a:latin typeface="Arial Black" panose="020B0A04020102020204" pitchFamily="34" charset="0"/>
              </a:rPr>
              <a:t>They might need to be more selective in hiring, and then fire the few “bad apples.”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800" dirty="0" smtClean="0">
                <a:latin typeface="Arial Black" panose="020B0A04020102020204" pitchFamily="34" charset="0"/>
              </a:rPr>
              <a:t>They might need to improve training and written policies.</a:t>
            </a:r>
            <a:endParaRPr lang="en-US" sz="2800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81065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1180570"/>
          </a:xfrm>
        </p:spPr>
        <p:txBody>
          <a:bodyPr>
            <a:normAutofit/>
          </a:bodyPr>
          <a:lstStyle/>
          <a:p>
            <a:r>
              <a:rPr lang="en-US" sz="3600" b="1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>Minority Officers’ Associations</a:t>
            </a:r>
            <a:r>
              <a:rPr lang="en-US" b="1" dirty="0" smtClean="0">
                <a:solidFill>
                  <a:srgbClr val="FF0000"/>
                </a:solidFill>
              </a:rPr>
              <a:t/>
            </a:r>
            <a:br>
              <a:rPr lang="en-US" b="1" dirty="0" smtClean="0">
                <a:solidFill>
                  <a:srgbClr val="FF0000"/>
                </a:solidFill>
              </a:rPr>
            </a:br>
            <a:r>
              <a:rPr lang="en-US" sz="2200" b="1" dirty="0" smtClean="0">
                <a:solidFill>
                  <a:srgbClr val="FF0000"/>
                </a:solidFill>
              </a:rPr>
              <a:t>100 Blacks In Law Enforcement, The Guardians, the Latino Officers’ Association</a:t>
            </a:r>
            <a:endParaRPr lang="en-US" sz="2200" b="1" dirty="0">
              <a:solidFill>
                <a:srgbClr val="FF0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2089" y="2834393"/>
            <a:ext cx="9144000" cy="3227739"/>
          </a:xfrm>
        </p:spPr>
        <p:txBody>
          <a:bodyPr>
            <a:normAutofit fontScale="92500" lnSpcReduction="20000"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endParaRPr lang="en-US" dirty="0" smtClean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3600" dirty="0" smtClean="0">
                <a:latin typeface="Arial Black" panose="020B0A04020102020204" pitchFamily="34" charset="0"/>
              </a:rPr>
              <a:t>It is possible something went wrong.</a:t>
            </a:r>
            <a:endParaRPr lang="en-US" sz="3600" dirty="0">
              <a:latin typeface="Arial Black" panose="020B0A04020102020204" pitchFamily="34" charset="0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3600" dirty="0" smtClean="0">
                <a:latin typeface="Arial Black" panose="020B0A04020102020204" pitchFamily="34" charset="0"/>
              </a:rPr>
              <a:t>The police department cannot objectively and effectively investigate itself.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3600" dirty="0" smtClean="0">
                <a:latin typeface="Arial Black" panose="020B0A04020102020204" pitchFamily="34" charset="0"/>
              </a:rPr>
              <a:t>Some outside organization, perhaps the state police or the FBI, should investigate the matter.</a:t>
            </a:r>
            <a:endParaRPr lang="en-US" sz="3600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800100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>Civil Rights Groups</a:t>
            </a:r>
            <a:r>
              <a:rPr lang="en-US" dirty="0" smtClean="0">
                <a:solidFill>
                  <a:srgbClr val="FF0000"/>
                </a:solidFill>
              </a:rPr>
              <a:t/>
            </a:r>
            <a:br>
              <a:rPr lang="en-US" dirty="0" smtClean="0">
                <a:solidFill>
                  <a:srgbClr val="FF0000"/>
                </a:solidFill>
              </a:rPr>
            </a:br>
            <a:r>
              <a:rPr lang="en-US" sz="3600" dirty="0" smtClean="0">
                <a:solidFill>
                  <a:srgbClr val="FF0000"/>
                </a:solidFill>
              </a:rPr>
              <a:t>Black Lives Matter, National Action Network</a:t>
            </a:r>
            <a:endParaRPr lang="en-US" sz="3600" dirty="0">
              <a:solidFill>
                <a:srgbClr val="FF0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1800" dirty="0" smtClean="0">
                <a:latin typeface="Arial Black" panose="020B0A04020102020204" pitchFamily="34" charset="0"/>
              </a:rPr>
              <a:t>The incident is seen as another example of the continuing  problem of institutionalized or systemic racism in policing.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1800" dirty="0" smtClean="0">
                <a:latin typeface="Arial Black" panose="020B0A04020102020204" pitchFamily="34" charset="0"/>
              </a:rPr>
              <a:t>The solutions include diversifying the ranks, holding the wrongdoers accountable for their actions, and improving police relations with the communities they are supposed to serve and protect.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1800" dirty="0" smtClean="0">
                <a:latin typeface="Arial Black" panose="020B0A04020102020204" pitchFamily="34" charset="0"/>
              </a:rPr>
              <a:t>The family of the deceased should sue the police department in civil court for wrongful death. A successful lawsuit could force changes in recruiting and  hiring procedures, disciplinary practices, and stricter guidelines for the use of deadly force.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sz="1800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686350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44978" y="-390349"/>
            <a:ext cx="9144000" cy="2387600"/>
          </a:xfrm>
        </p:spPr>
        <p:txBody>
          <a:bodyPr>
            <a:normAutofit/>
          </a:bodyPr>
          <a:lstStyle/>
          <a:p>
            <a:r>
              <a:rPr lang="en-US" sz="5400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>Civil Liberties Groups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2200" dirty="0" smtClean="0">
                <a:latin typeface="Arial Black" panose="020B0A04020102020204" pitchFamily="34" charset="0"/>
              </a:rPr>
              <a:t>NY Civil Liberties Union, Center For Constitutional Rights</a:t>
            </a:r>
            <a:endParaRPr lang="en-US" sz="2200" dirty="0">
              <a:latin typeface="Arial Black" panose="020B0A040201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44978" y="2461860"/>
            <a:ext cx="9144000" cy="3272896"/>
          </a:xfrm>
        </p:spPr>
        <p:txBody>
          <a:bodyPr>
            <a:normAutofit fontScale="92500" lnSpcReduction="10000"/>
          </a:bodyPr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b="1" dirty="0" smtClean="0">
                <a:latin typeface="Arial Black" panose="020B0A04020102020204" pitchFamily="34" charset="0"/>
              </a:rPr>
              <a:t>The controversial killing poses a threat to everyone. </a:t>
            </a:r>
            <a:br>
              <a:rPr lang="en-US" b="1" dirty="0" smtClean="0">
                <a:latin typeface="Arial Black" panose="020B0A04020102020204" pitchFamily="34" charset="0"/>
              </a:rPr>
            </a:br>
            <a:r>
              <a:rPr lang="en-US" b="1" dirty="0" smtClean="0">
                <a:latin typeface="Arial Black" panose="020B0A04020102020204" pitchFamily="34" charset="0"/>
              </a:rPr>
              <a:t>The police department is already a paramilitary organization. It must not be further militarized with heavy duty weapons.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b="1" dirty="0" smtClean="0">
                <a:latin typeface="Arial Black" panose="020B0A04020102020204" pitchFamily="34" charset="0"/>
              </a:rPr>
              <a:t>The police cannot be allowed to act as judge, jury, and on-the-spot executioner. Officers must show restraint.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b="1" dirty="0" smtClean="0">
                <a:latin typeface="Arial Black" panose="020B0A04020102020204" pitchFamily="34" charset="0"/>
              </a:rPr>
              <a:t>Stricter guidelines about the use of deadly force are needed, and better training is necessary.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b="1" dirty="0" smtClean="0">
                <a:latin typeface="Arial Black" panose="020B0A04020102020204" pitchFamily="34" charset="0"/>
              </a:rPr>
              <a:t>Officers who use force without justification must be held accountable and prosecuted.</a:t>
            </a:r>
            <a:endParaRPr lang="en-US" b="1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373645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70</TotalTime>
  <Words>441</Words>
  <Application>Microsoft Office PowerPoint</Application>
  <PresentationFormat>Widescreen</PresentationFormat>
  <Paragraphs>44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Arial Black</vt:lpstr>
      <vt:lpstr>Calibri</vt:lpstr>
      <vt:lpstr>Calibri Light</vt:lpstr>
      <vt:lpstr>Office Theme</vt:lpstr>
      <vt:lpstr>THE CONTROVERSY SURROUNDING CERTAIN CASES</vt:lpstr>
      <vt:lpstr>What Kinds of Cases Become Highly Controversial?</vt:lpstr>
      <vt:lpstr>USUALLY, THE RESPONSES ARE PREDICTABLE</vt:lpstr>
      <vt:lpstr>The Uniformed  Police Officers’ “Union” in NYC, the Police Benevolent Association (PBA)</vt:lpstr>
      <vt:lpstr>    The Leadership Of The Police Department The Commissioner, Police Chief, or Superintendent</vt:lpstr>
      <vt:lpstr>Minority Officers’ Associations 100 Blacks In Law Enforcement, The Guardians, the Latino Officers’ Association</vt:lpstr>
      <vt:lpstr>Civil Rights Groups Black Lives Matter, National Action Network</vt:lpstr>
      <vt:lpstr>Civil Liberties Groups NY Civil Liberties Union, Center For Constitutional Rights</vt:lpstr>
    </vt:vector>
  </TitlesOfParts>
  <Company>Toshiba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CONTROVERSY SURROUNDING CERTAIN CASES</dc:title>
  <dc:creator>Andrew A Karmen</dc:creator>
  <cp:lastModifiedBy>Andrew A Karmen</cp:lastModifiedBy>
  <cp:revision>10</cp:revision>
  <dcterms:created xsi:type="dcterms:W3CDTF">2020-11-17T15:56:42Z</dcterms:created>
  <dcterms:modified xsi:type="dcterms:W3CDTF">2020-11-17T17:07:40Z</dcterms:modified>
  <cp:contentStatus>Final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MarkAsFinal">
    <vt:bool>true</vt:bool>
  </property>
</Properties>
</file>